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0" r:id="rId4"/>
    <p:sldId id="271" r:id="rId5"/>
    <p:sldId id="263" r:id="rId6"/>
    <p:sldId id="266" r:id="rId7"/>
    <p:sldId id="267" r:id="rId8"/>
    <p:sldId id="259" r:id="rId9"/>
    <p:sldId id="269" r:id="rId10"/>
    <p:sldId id="260" r:id="rId11"/>
  </p:sldIdLst>
  <p:sldSz cx="12192000" cy="6858000"/>
  <p:notesSz cx="9866313" cy="6735763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ter" initials="T" lastIdx="0" clrIdx="0">
    <p:extLst>
      <p:ext uri="{19B8F6BF-5375-455C-9EA6-DF929625EA0E}">
        <p15:presenceInfo xmlns:p15="http://schemas.microsoft.com/office/powerpoint/2012/main" userId="Tester" providerId="None"/>
      </p:ext>
    </p:extLst>
  </p:cmAuthor>
  <p:cmAuthor id="2" name="株式会社槻の森舎 やまばと学習館" initials="株式会社槻の森舎" lastIdx="1" clrIdx="1">
    <p:extLst>
      <p:ext uri="{19B8F6BF-5375-455C-9EA6-DF929625EA0E}">
        <p15:presenceInfo xmlns:p15="http://schemas.microsoft.com/office/powerpoint/2012/main" userId="f85be2009c8680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rgbClr val="00000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rgbClr val="00000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99"/>
    <p:restoredTop sz="83692" autoAdjust="0"/>
  </p:normalViewPr>
  <p:slideViewPr>
    <p:cSldViewPr snapToGrid="0">
      <p:cViewPr varScale="1">
        <p:scale>
          <a:sx n="74" d="100"/>
          <a:sy n="74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4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09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192B9EA-17F4-4E5D-8ACA-34D195225A39}" type="datetime1">
              <a:rPr lang="ja-JP" altLang="en-US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2019/12/11</a:t>
            </a:fld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10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11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ja-JP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pPr algn="r" rtl="0"/>
              <a:t>‹#›</a:t>
            </a:fld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102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FF0DA7B9-17D1-4910-A7A5-AEE119EA5B23}" type="datetime1">
              <a:rPr lang="ja-JP" altLang="en-US" smtClean="0"/>
              <a:pPr/>
              <a:t>2019/12/11</a:t>
            </a:fld>
            <a:endParaRPr lang="ja-JP" altLang="en-US" dirty="0"/>
          </a:p>
        </p:txBody>
      </p:sp>
      <p:sp>
        <p:nvSpPr>
          <p:cNvPr id="1103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dirty="0"/>
          </a:p>
        </p:txBody>
      </p:sp>
      <p:sp>
        <p:nvSpPr>
          <p:cNvPr id="1104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dirty="0"/>
              <a:t>マスター テキストの書式設定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105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106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fld id="{935E2820-AFE1-45FA-949E-17BDB534E1DC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1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1119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en-US" smtClean="0"/>
              <a:pPr algn="r" rtl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noProof="0" dirty="0"/>
          </a:p>
        </p:txBody>
      </p:sp>
      <p:sp>
        <p:nvSpPr>
          <p:cNvPr id="1226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en-US" altLang="ja-JP" smtClean="0"/>
              <a:pPr algn="r" rtl="0"/>
              <a:t>10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0681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1128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77542409-6A04-4DC6-AC3A-D3758287A8F2}" type="slidenum">
              <a:rPr lang="en-US" smtClean="0"/>
              <a:pPr algn="r" rtl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3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1137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77542409-6A04-4DC6-AC3A-D3758287A8F2}" type="slidenum">
              <a:rPr lang="en-US" smtClean="0"/>
              <a:pPr algn="r" rtl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9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noProof="0" dirty="0"/>
          </a:p>
        </p:txBody>
      </p:sp>
      <p:sp>
        <p:nvSpPr>
          <p:cNvPr id="1145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en-US" altLang="ja-JP" smtClean="0"/>
              <a:pPr algn="r" rtl="0"/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54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5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noProof="0" dirty="0"/>
          </a:p>
        </p:txBody>
      </p:sp>
      <p:sp>
        <p:nvSpPr>
          <p:cNvPr id="1156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en-US" altLang="ja-JP" smtClean="0"/>
              <a:pPr algn="r" rtl="0"/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27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6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noProof="0" dirty="0"/>
          </a:p>
        </p:txBody>
      </p:sp>
      <p:sp>
        <p:nvSpPr>
          <p:cNvPr id="1166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en-US" altLang="ja-JP" smtClean="0"/>
              <a:pPr algn="r" rtl="0"/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2089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7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noProof="0" dirty="0"/>
          </a:p>
        </p:txBody>
      </p:sp>
      <p:sp>
        <p:nvSpPr>
          <p:cNvPr id="1177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en-US" altLang="ja-JP" smtClean="0"/>
              <a:pPr algn="r" rtl="0"/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692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0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noProof="0" dirty="0"/>
          </a:p>
        </p:txBody>
      </p:sp>
      <p:sp>
        <p:nvSpPr>
          <p:cNvPr id="1207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en-US" altLang="ja-JP" smtClean="0"/>
              <a:pPr algn="r" rtl="0"/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5560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1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1216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en-US" smtClean="0"/>
              <a:pPr algn="r" rtl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 bwMode="gray"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sp>
        <p:nvSpPr>
          <p:cNvPr id="1033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8CA6E0-73DE-4ADD-A239-4936420711BF}" type="datetime1">
              <a:rPr lang="ja-JP" altLang="en-US" smtClean="0"/>
              <a:pPr/>
              <a:t>2019/12/11</a:t>
            </a:fld>
            <a:endParaRPr lang="ja-JP" altLang="en-US" dirty="0"/>
          </a:p>
        </p:txBody>
      </p:sp>
      <p:sp>
        <p:nvSpPr>
          <p:cNvPr id="1034" name="フッター プレースホルダー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1035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ja-JP" smtClean="0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090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1091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DF09DDB-8891-4984-AB4A-0A10422BAB45}" type="datetime1">
              <a:rPr lang="ja-JP" altLang="en-US" smtClean="0"/>
              <a:pPr/>
              <a:t>2019/12/11</a:t>
            </a:fld>
            <a:endParaRPr lang="ja-JP" altLang="en-US" dirty="0"/>
          </a:p>
        </p:txBody>
      </p:sp>
      <p:sp>
        <p:nvSpPr>
          <p:cNvPr id="1092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1093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096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109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1D5778D-6338-4C50-BD3C-3E7FA353242B}" type="datetime1">
              <a:rPr lang="ja-JP" altLang="en-US" smtClean="0"/>
              <a:pPr/>
              <a:t>2019/12/11</a:t>
            </a:fld>
            <a:endParaRPr lang="ja-JP" altLang="en-US" dirty="0"/>
          </a:p>
        </p:txBody>
      </p:sp>
      <p:sp>
        <p:nvSpPr>
          <p:cNvPr id="109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109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2F3B02-0D00-4E23-97DD-56CBC99F72F8}" type="datetime1">
              <a:rPr lang="ja-JP" altLang="en-US" smtClean="0"/>
              <a:pPr/>
              <a:t>2019/12/11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bg bwMode="gray"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48DA301-82D4-4B4B-9123-1753266ADA46}" type="datetime1">
              <a:rPr lang="ja-JP" altLang="en-US" smtClean="0"/>
              <a:pPr/>
              <a:t>2019/12/11</a:t>
            </a:fld>
            <a:endParaRPr lang="ja-JP" altLang="en-US" dirty="0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6C96ECB-6432-4744-A710-C9722D4B6687}" type="datetime1">
              <a:rPr lang="ja-JP" altLang="en-US" smtClean="0"/>
              <a:pPr/>
              <a:t>2019/12/11</a:t>
            </a:fld>
            <a:endParaRPr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C17D87-FC4D-411B-BAF0-8C98021FEE4A}" type="datetime1">
              <a:rPr lang="ja-JP" altLang="en-US" smtClean="0"/>
              <a:pPr/>
              <a:t>2019/12/11</a:t>
            </a:fld>
            <a:endParaRPr lang="ja-JP" altLang="en-US" dirty="0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24F196-8CA2-4AA9-9FF1-EC0766FE483B}" type="datetime1">
              <a:rPr lang="ja-JP" altLang="en-US" smtClean="0"/>
              <a:pPr/>
              <a:t>2019/12/11</a:t>
            </a:fld>
            <a:endParaRPr lang="ja-JP" altLang="en-US" dirty="0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0897D6-4FC0-49BE-85A8-6CE0D836E768}" type="datetime1">
              <a:rPr lang="ja-JP" altLang="en-US" smtClean="0"/>
              <a:pPr/>
              <a:t>2019/12/11</a:t>
            </a:fld>
            <a:endParaRPr lang="ja-JP" altLang="en-US" dirty="0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bg bwMode="gray"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7BA3ED-5722-4A97-BE9E-19F40CB56F6A}" type="datetime1">
              <a:rPr lang="ja-JP" altLang="en-US" smtClean="0"/>
              <a:pPr/>
              <a:t>2019/12/11</a:t>
            </a:fld>
            <a:endParaRPr lang="ja-JP" altLang="en-US" dirty="0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bg bwMode="gray"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1082" name="角丸四角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/>
          </a:p>
        </p:txBody>
      </p:sp>
      <p:sp>
        <p:nvSpPr>
          <p:cNvPr id="1083" name="図プレースホルダー 2" descr="画像を追加する空のプレースホルダー。プレースホルダーをクリックし、追加する画像を選択します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108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108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4DF3647-B522-490D-B25A-C7D2B70ACC12}" type="datetime1">
              <a:rPr lang="ja-JP" altLang="en-US" smtClean="0"/>
              <a:pPr/>
              <a:t>2019/12/11</a:t>
            </a:fld>
            <a:endParaRPr lang="ja-JP" altLang="en-US" dirty="0"/>
          </a:p>
        </p:txBody>
      </p:sp>
      <p:sp>
        <p:nvSpPr>
          <p:cNvPr id="108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108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ja-JP" smtClean="0"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dirty="0"/>
              <a:t>クリックしてマスター タイトルのスタイルを編集する</a:t>
            </a:r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dirty="0"/>
              <a:t>マスター テキストの書式設定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5383B89A-CE53-430B-B8F8-B182E315D9A5}" type="datetime1">
              <a:rPr lang="ja-JP" altLang="en-US" smtClean="0"/>
              <a:pPr/>
              <a:t>2019/12/11</a:t>
            </a:fld>
            <a:endParaRPr lang="ja-JP" altLang="en-US" dirty="0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タイトル 1"/>
          <p:cNvSpPr>
            <a:spLocks noGrp="1"/>
          </p:cNvSpPr>
          <p:nvPr>
            <p:ph type="ctrTitle"/>
          </p:nvPr>
        </p:nvSpPr>
        <p:spPr>
          <a:xfrm>
            <a:off x="621681" y="1076252"/>
            <a:ext cx="8755062" cy="2038010"/>
          </a:xfrm>
        </p:spPr>
        <p:txBody>
          <a:bodyPr rtlCol="0">
            <a:normAutofit fontScale="90000"/>
          </a:bodyPr>
          <a:lstStyle/>
          <a:p>
            <a:pPr rtl="0">
              <a:lnSpc>
                <a:spcPct val="1000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青森市立浪岡南小学校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/>
            </a:r>
            <a:b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</a:br>
            <a:r>
              <a:rPr lang="ja-JP" altLang="en-US" dirty="0">
                <a:sym typeface="ＭＳ Ｐゴシック" panose="020B0600070205080204" pitchFamily="50" charset="-128"/>
              </a:rPr>
              <a:t>保護者と教師の会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</p:txBody>
      </p:sp>
      <p:sp>
        <p:nvSpPr>
          <p:cNvPr id="1114" name="サブタイトル 2"/>
          <p:cNvSpPr>
            <a:spLocks noGrp="1"/>
          </p:cNvSpPr>
          <p:nvPr>
            <p:ph type="subTitle" idx="1"/>
          </p:nvPr>
        </p:nvSpPr>
        <p:spPr>
          <a:xfrm>
            <a:off x="1210987" y="657152"/>
            <a:ext cx="7091361" cy="838200"/>
          </a:xfrm>
        </p:spPr>
        <p:txBody>
          <a:bodyPr rtlCol="0"/>
          <a:lstStyle/>
          <a:p>
            <a:pPr rtl="0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青森市環境保全活動団体　事例発表</a:t>
            </a:r>
          </a:p>
        </p:txBody>
      </p:sp>
      <p:sp>
        <p:nvSpPr>
          <p:cNvPr id="1115" name="タイトル 1"/>
          <p:cNvSpPr txBox="1"/>
          <p:nvPr/>
        </p:nvSpPr>
        <p:spPr>
          <a:xfrm>
            <a:off x="621681" y="2514357"/>
            <a:ext cx="8755062" cy="20380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kumimoji="1" sz="66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dirty="0">
                <a:sym typeface="ＭＳ Ｐゴシック" panose="020B0600070205080204" pitchFamily="50" charset="-128"/>
              </a:rPr>
              <a:t>活動内容の報告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" grpId="0"/>
      <p:bldP spid="1114" grpId="0" build="p"/>
      <p:bldP spid="11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タイトル 1"/>
          <p:cNvSpPr>
            <a:spLocks noGrp="1"/>
          </p:cNvSpPr>
          <p:nvPr>
            <p:ph type="title"/>
          </p:nvPr>
        </p:nvSpPr>
        <p:spPr>
          <a:xfrm>
            <a:off x="450574" y="-702365"/>
            <a:ext cx="5022573" cy="3140212"/>
          </a:xfrm>
        </p:spPr>
        <p:txBody>
          <a:bodyPr rtlCol="0">
            <a:noAutofit/>
          </a:bodyPr>
          <a:lstStyle/>
          <a:p>
            <a:pPr rtl="0">
              <a:lnSpc>
                <a:spcPts val="3840"/>
              </a:lnSpc>
            </a:pP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発表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/>
            </a:r>
            <a:b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</a:b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青森市立浪岡南小学校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/>
            </a:r>
            <a:b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</a:b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保護者と教師の会　会長</a:t>
            </a:r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/>
            </a:r>
            <a:b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</a:b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佐々木　康</a:t>
            </a:r>
          </a:p>
        </p:txBody>
      </p:sp>
      <p:grpSp>
        <p:nvGrpSpPr>
          <p:cNvPr id="1219" name="グループ化 10"/>
          <p:cNvGrpSpPr/>
          <p:nvPr/>
        </p:nvGrpSpPr>
        <p:grpSpPr>
          <a:xfrm>
            <a:off x="5300870" y="387625"/>
            <a:ext cx="6718852" cy="6082749"/>
            <a:chOff x="5300870" y="387625"/>
            <a:chExt cx="6718852" cy="6082749"/>
          </a:xfrm>
        </p:grpSpPr>
        <p:pic>
          <p:nvPicPr>
            <p:cNvPr id="1220" name="図 7" descr="屋外, 建物, 人, スポーツゲーム が含まれている画像_x000a__x000a_自動的に生成された説明"/>
            <p:cNvPicPr>
              <a:picLocks noChangeAspect="1"/>
            </p:cNvPicPr>
            <p:nvPr/>
          </p:nvPicPr>
          <p:blipFill>
            <a:blip r:embed="rId3"/>
            <a:srcRect l="6825" t="3865" r="6825" b="7439"/>
            <a:stretch>
              <a:fillRect/>
            </a:stretch>
          </p:blipFill>
          <p:spPr>
            <a:xfrm>
              <a:off x="5300870" y="387625"/>
              <a:ext cx="4187686" cy="60827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21" name="吹き出し: 円形 8"/>
            <p:cNvSpPr/>
            <p:nvPr/>
          </p:nvSpPr>
          <p:spPr>
            <a:xfrm>
              <a:off x="9170504" y="473764"/>
              <a:ext cx="2849218" cy="2888974"/>
            </a:xfrm>
            <a:prstGeom prst="wedgeEllipseCallout">
              <a:avLst>
                <a:gd name="adj1" fmla="val -60833"/>
                <a:gd name="adj2" fmla="val 10665"/>
              </a:avLst>
            </a:prstGeom>
            <a:ln w="57150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テキスト ボックス 9"/>
            <p:cNvSpPr txBox="1"/>
            <p:nvPr/>
          </p:nvSpPr>
          <p:spPr>
            <a:xfrm>
              <a:off x="9488556" y="387625"/>
              <a:ext cx="2531165" cy="24702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kumimoji="1" lang="en-US" altLang="ja-JP" dirty="0"/>
            </a:p>
            <a:p>
              <a:endParaRPr kumimoji="1" lang="en-US" altLang="ja-JP" dirty="0"/>
            </a:p>
            <a:p>
              <a:pPr>
                <a:lnSpc>
                  <a:spcPts val="5000"/>
                </a:lnSpc>
              </a:pPr>
              <a:r>
                <a:rPr kumimoji="1" lang="ja-JP" altLang="en-US" sz="2800" dirty="0"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元気があれば</a:t>
              </a:r>
              <a:endParaRPr kumimoji="1" lang="en-US" altLang="ja-JP" sz="28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  <a:p>
              <a:pPr>
                <a:lnSpc>
                  <a:spcPts val="5000"/>
                </a:lnSpc>
              </a:pPr>
              <a:r>
                <a:rPr kumimoji="1" lang="ja-JP" altLang="en-US" sz="2800" dirty="0"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リサイクルも</a:t>
              </a:r>
              <a:endParaRPr kumimoji="1" lang="en-US" altLang="ja-JP" sz="2800" dirty="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endParaRPr>
            </a:p>
            <a:p>
              <a:pPr>
                <a:lnSpc>
                  <a:spcPts val="5000"/>
                </a:lnSpc>
              </a:pPr>
              <a:r>
                <a:rPr kumimoji="1" lang="ja-JP" altLang="en-US" sz="2800" dirty="0">
                  <a:latin typeface="HG創英ﾌﾟﾚｾﾞﾝｽEB" panose="02020809000000000000" pitchFamily="17" charset="-128"/>
                  <a:ea typeface="HG創英ﾌﾟﾚｾﾞﾝｽEB" panose="02020809000000000000" pitchFamily="17" charset="-128"/>
                </a:rPr>
                <a:t>できる！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図 4" descr="道路, 建物, 人, 屋外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246" y="3196380"/>
            <a:ext cx="3439316" cy="257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2" name="タイトル 1"/>
          <p:cNvSpPr>
            <a:spLocks noGrp="1"/>
          </p:cNvSpPr>
          <p:nvPr>
            <p:ph type="title"/>
          </p:nvPr>
        </p:nvSpPr>
        <p:spPr>
          <a:xfrm>
            <a:off x="790230" y="251791"/>
            <a:ext cx="9372600" cy="120041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6000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活動内容・・・集団回収</a:t>
            </a:r>
          </a:p>
        </p:txBody>
      </p:sp>
      <p:sp>
        <p:nvSpPr>
          <p:cNvPr id="11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47443" y="1560443"/>
            <a:ext cx="8632066" cy="1646583"/>
          </a:xfrm>
        </p:spPr>
        <p:txBody>
          <a:bodyPr rtlCol="0"/>
          <a:lstStyle/>
          <a:p>
            <a:pPr rtl="0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年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2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回（春・秋）資源回収を実施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  <a:p>
            <a:pPr marL="45720" indent="0" rtl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　　→段ボール・新聞紙・雑誌雑紙・アルミ缶・瓶などを地域から回収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  <a:p>
            <a:pPr marL="45720" indent="0" rtl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　　→収益は児童の学びに必要な予算となり、学校運営を支えている。</a:t>
            </a:r>
          </a:p>
        </p:txBody>
      </p:sp>
      <p:pic>
        <p:nvPicPr>
          <p:cNvPr id="1124" name="図 6" descr="建物, 屋外, 道路, ストリート が含まれている画像_x000a__x000a_自動的に生成された説明"/>
          <p:cNvPicPr>
            <a:picLocks noChangeAspect="1"/>
          </p:cNvPicPr>
          <p:nvPr/>
        </p:nvPicPr>
        <p:blipFill>
          <a:blip r:embed="rId4"/>
          <a:srcRect l="16876" b="16876"/>
          <a:stretch>
            <a:fillRect/>
          </a:stretch>
        </p:blipFill>
        <p:spPr>
          <a:xfrm>
            <a:off x="2421755" y="3207026"/>
            <a:ext cx="3541721" cy="2656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" grpId="0"/>
      <p:bldP spid="1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タイトル 1"/>
          <p:cNvSpPr>
            <a:spLocks noGrp="1"/>
          </p:cNvSpPr>
          <p:nvPr>
            <p:ph type="title"/>
          </p:nvPr>
        </p:nvSpPr>
        <p:spPr>
          <a:xfrm>
            <a:off x="790230" y="251791"/>
            <a:ext cx="9372600" cy="120041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6000" dirty="0">
                <a:sym typeface="ＭＳ Ｐゴシック" panose="020B0600070205080204" pitchFamily="50" charset="-128"/>
              </a:rPr>
              <a:t>地域との連携</a:t>
            </a:r>
            <a:endParaRPr lang="ja-JP" altLang="en-US" sz="6000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</p:txBody>
      </p:sp>
      <p:sp>
        <p:nvSpPr>
          <p:cNvPr id="113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78872" y="1560443"/>
            <a:ext cx="8632066" cy="1646583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地域部会（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4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地域・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1400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戸）の住民に資源回収を呼び掛け、協力を頂いている。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  <a:p>
            <a:pPr marL="45720" indent="0" rtl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　　→商店や企業にも協力を頂いている。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  <a:p>
            <a:pPr marL="45720" indent="0" rtl="0"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　　→保護者と教師の一体感が生まれ、児童もお手伝いとして参加している。</a:t>
            </a:r>
          </a:p>
        </p:txBody>
      </p:sp>
      <p:pic>
        <p:nvPicPr>
          <p:cNvPr id="1132" name="図 8" descr="屋外, 建物, 道路, トラック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rcRect r="27637"/>
          <a:stretch>
            <a:fillRect/>
          </a:stretch>
        </p:blipFill>
        <p:spPr>
          <a:xfrm>
            <a:off x="2302953" y="3087757"/>
            <a:ext cx="3622891" cy="2742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33" name="図 10" descr="道路, 建物, 屋外, 人 が含まれている画像_x000a__x000a_自動的に生成された説明"/>
          <p:cNvPicPr>
            <a:picLocks noChangeAspect="1"/>
          </p:cNvPicPr>
          <p:nvPr/>
        </p:nvPicPr>
        <p:blipFill>
          <a:blip r:embed="rId4"/>
          <a:srcRect l="1942"/>
          <a:stretch>
            <a:fillRect/>
          </a:stretch>
        </p:blipFill>
        <p:spPr>
          <a:xfrm>
            <a:off x="6492376" y="3038271"/>
            <a:ext cx="3711305" cy="2838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496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" grpId="0"/>
      <p:bldP spid="11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タイトル 1"/>
          <p:cNvSpPr>
            <a:spLocks noGrp="1"/>
          </p:cNvSpPr>
          <p:nvPr>
            <p:ph type="title"/>
          </p:nvPr>
        </p:nvSpPr>
        <p:spPr>
          <a:xfrm>
            <a:off x="877404" y="-123690"/>
            <a:ext cx="10972800" cy="2223054"/>
          </a:xfrm>
        </p:spPr>
        <p:txBody>
          <a:bodyPr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ja-JP" altLang="en-US" sz="5400" dirty="0">
                <a:sym typeface="ＭＳ Ｐゴシック" panose="020B0600070205080204" pitchFamily="50" charset="-128"/>
              </a:rPr>
              <a:t>令和元年　浪岡南小学校ＰＴＡの</a:t>
            </a:r>
            <a:r>
              <a:rPr lang="en-US" altLang="ja-JP" sz="5400" dirty="0">
                <a:sym typeface="ＭＳ Ｐゴシック" panose="020B0600070205080204" pitchFamily="50" charset="-128"/>
              </a:rPr>
              <a:t/>
            </a:r>
            <a:br>
              <a:rPr lang="en-US" altLang="ja-JP" sz="5400" dirty="0">
                <a:sym typeface="ＭＳ Ｐゴシック" panose="020B0600070205080204" pitchFamily="50" charset="-128"/>
              </a:rPr>
            </a:br>
            <a:r>
              <a:rPr lang="ja-JP" altLang="en-US" sz="5400" dirty="0">
                <a:sym typeface="ＭＳ Ｐゴシック" panose="020B0600070205080204" pitchFamily="50" charset="-128"/>
              </a:rPr>
              <a:t>　　　　“ 新たな取り組み ”</a:t>
            </a:r>
          </a:p>
        </p:txBody>
      </p:sp>
      <p:sp>
        <p:nvSpPr>
          <p:cNvPr id="1140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80052" y="2404165"/>
            <a:ext cx="8812695" cy="834888"/>
          </a:xfrm>
        </p:spPr>
        <p:txBody>
          <a:bodyPr rtlCol="0">
            <a:noAutofit/>
          </a:bodyPr>
          <a:lstStyle/>
          <a:p>
            <a:pPr rtl="0"/>
            <a:r>
              <a:rPr lang="ja-JP" altLang="en-US" sz="66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広げよう！エコサークル</a:t>
            </a:r>
          </a:p>
        </p:txBody>
      </p:sp>
      <p:sp>
        <p:nvSpPr>
          <p:cNvPr id="1141" name="テキスト プレースホルダー 2"/>
          <p:cNvSpPr txBox="1"/>
          <p:nvPr/>
        </p:nvSpPr>
        <p:spPr>
          <a:xfrm>
            <a:off x="2596321" y="3429000"/>
            <a:ext cx="8409609" cy="1378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80000"/>
              <a:buFont typeface="Wingdings" panose="05000000000000000000" pitchFamily="2" charset="2"/>
              <a:buNone/>
              <a:defRPr kumimoji="1"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Wingdings" panose="05000000000000000000" pitchFamily="2" charset="2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600" dirty="0">
                <a:solidFill>
                  <a:srgbClr val="00B05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南小リサイクル大作戦</a:t>
            </a:r>
          </a:p>
        </p:txBody>
      </p:sp>
    </p:spTree>
    <p:extLst>
      <p:ext uri="{BB962C8B-B14F-4D97-AF65-F5344CB8AC3E}">
        <p14:creationId xmlns:p14="http://schemas.microsoft.com/office/powerpoint/2010/main" val="1931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" grpId="0"/>
      <p:bldP spid="1140" grpId="0" build="p"/>
      <p:bldP spid="1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" name="図 8" descr="駐車場, 多い, ストリート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07" y="187184"/>
            <a:ext cx="4584946" cy="6483632"/>
          </a:xfrm>
          <a:prstGeom prst="rect">
            <a:avLst/>
          </a:prstGeom>
        </p:spPr>
      </p:pic>
      <p:pic>
        <p:nvPicPr>
          <p:cNvPr id="1148" name="図 12" descr="屋外, 草, 道路, 消火栓 が含まれている画像_x000a__x000a_自動的に生成された説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446" y="910283"/>
            <a:ext cx="2451652" cy="3268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49" name="図 14" descr="屋外, トラック, 道路, 大きい が含まれている画像_x000a__x000a_自動的に生成された説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8491" y="2782704"/>
            <a:ext cx="3723861" cy="27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50" name="テキスト ボックス 18"/>
          <p:cNvSpPr txBox="1"/>
          <p:nvPr/>
        </p:nvSpPr>
        <p:spPr>
          <a:xfrm>
            <a:off x="5490787" y="360218"/>
            <a:ext cx="6474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AB3C1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青森市中世の里元気チャレンジ活動補助金採択事業</a:t>
            </a:r>
          </a:p>
        </p:txBody>
      </p:sp>
      <p:sp>
        <p:nvSpPr>
          <p:cNvPr id="1151" name="テキスト ボックス 19"/>
          <p:cNvSpPr txBox="1"/>
          <p:nvPr/>
        </p:nvSpPr>
        <p:spPr>
          <a:xfrm>
            <a:off x="8138491" y="883557"/>
            <a:ext cx="3634409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南小学区の企業のご協力のもと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大型保冷機（コンテナ）を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グランド前に設置</a:t>
            </a:r>
          </a:p>
        </p:txBody>
      </p:sp>
      <p:pic>
        <p:nvPicPr>
          <p:cNvPr id="1152" name="図 22" descr="屋外, 建物, 道路, 家 が含まれている画像_x000a__x000a_自動的に生成された説明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8446" y="4460238"/>
            <a:ext cx="2451652" cy="183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1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図 3" descr="食品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48" y="174484"/>
            <a:ext cx="4462584" cy="6310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59" name="テキスト ボックス 4"/>
          <p:cNvSpPr txBox="1"/>
          <p:nvPr/>
        </p:nvSpPr>
        <p:spPr>
          <a:xfrm>
            <a:off x="5184042" y="266700"/>
            <a:ext cx="6955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AB3C1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毎週火曜は「南小子どもリサイクルの日</a:t>
            </a:r>
            <a:r>
              <a:rPr kumimoji="1" lang="ja-JP" altLang="en-US" sz="2800" dirty="0">
                <a:solidFill>
                  <a:srgbClr val="AB3C1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endParaRPr kumimoji="1" lang="en-US" altLang="ja-JP" sz="2800" dirty="0">
              <a:solidFill>
                <a:srgbClr val="AB3C1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60" name="テキスト ボックス 6"/>
          <p:cNvSpPr txBox="1"/>
          <p:nvPr/>
        </p:nvSpPr>
        <p:spPr>
          <a:xfrm>
            <a:off x="6477000" y="699532"/>
            <a:ext cx="6020352" cy="119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新聞１枚、空き缶１個から始まる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子どもたちが “考える” リサイクル活動</a:t>
            </a:r>
          </a:p>
        </p:txBody>
      </p:sp>
      <p:pic>
        <p:nvPicPr>
          <p:cNvPr id="1161" name="図 14" descr="フェンス, 人, 屋内, テーブル が含まれている画像_x000a__x000a_自動的に生成された説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476" y="2110583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62" name="図 16" descr="屋外, 道路, 建物, トレーラー が含まれている画像_x000a__x000a_自動的に生成された説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652" y="3808190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" grpId="0"/>
      <p:bldP spid="11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8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49" y="273701"/>
            <a:ext cx="4462584" cy="6310598"/>
          </a:xfrm>
          <a:prstGeom prst="rect">
            <a:avLst/>
          </a:prstGeom>
        </p:spPr>
      </p:pic>
      <p:sp>
        <p:nvSpPr>
          <p:cNvPr id="1169" name="テキスト ボックス 8"/>
          <p:cNvSpPr txBox="1"/>
          <p:nvPr/>
        </p:nvSpPr>
        <p:spPr>
          <a:xfrm>
            <a:off x="5236732" y="444500"/>
            <a:ext cx="6955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AB3C1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イメージキャラクターコンテストを開催</a:t>
            </a:r>
            <a:endParaRPr kumimoji="1" lang="en-US" altLang="ja-JP" sz="2800" b="1" dirty="0">
              <a:solidFill>
                <a:srgbClr val="AB3C19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70" name="テキスト ボックス 9"/>
          <p:cNvSpPr txBox="1"/>
          <p:nvPr/>
        </p:nvSpPr>
        <p:spPr>
          <a:xfrm>
            <a:off x="5372100" y="839232"/>
            <a:ext cx="63881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“楽しみながら行える活動”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来春には浪岡高校美術部の皆さんと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200000"/>
              </a:lnSpc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協力してエコポストに壁画を描く計画も。</a:t>
            </a:r>
          </a:p>
        </p:txBody>
      </p:sp>
      <p:pic>
        <p:nvPicPr>
          <p:cNvPr id="1171" name="図 11" descr="人, 子供, テーブル, 若い が含まれている画像_x000a__x000a_自動的に生成された説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1802" y="2612698"/>
            <a:ext cx="3188251" cy="2391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72" name="図 13" descr="屋外, 道路, 草, ストリート が含まれている画像_x000a__x000a_自動的に生成された説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3900" y="3808293"/>
            <a:ext cx="3302551" cy="2476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73" name="テキスト ボックス 14"/>
          <p:cNvSpPr txBox="1"/>
          <p:nvPr/>
        </p:nvSpPr>
        <p:spPr>
          <a:xfrm>
            <a:off x="9242902" y="3350572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完成イメージ</a:t>
            </a:r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" grpId="0"/>
      <p:bldP spid="1170" grpId="0"/>
      <p:bldP spid="11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タイトル 1"/>
          <p:cNvSpPr>
            <a:spLocks noGrp="1"/>
          </p:cNvSpPr>
          <p:nvPr>
            <p:ph type="title"/>
          </p:nvPr>
        </p:nvSpPr>
        <p:spPr>
          <a:xfrm>
            <a:off x="311943" y="132721"/>
            <a:ext cx="10399713" cy="1200416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6000" dirty="0">
                <a:solidFill>
                  <a:srgbClr val="AB3C19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sym typeface="ＭＳ Ｐゴシック" panose="020B0600070205080204" pitchFamily="50" charset="-128"/>
              </a:rPr>
              <a:t>児童が自ら考える奉仕活動</a:t>
            </a:r>
            <a:endParaRPr lang="en-US" altLang="ja-JP" sz="6000" dirty="0">
              <a:solidFill>
                <a:srgbClr val="AB3C19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sym typeface="ＭＳ Ｐゴシック" panose="020B0600070205080204" pitchFamily="50" charset="-128"/>
            </a:endParaRPr>
          </a:p>
        </p:txBody>
      </p:sp>
      <p:grpSp>
        <p:nvGrpSpPr>
          <p:cNvPr id="1180" name="グループ化 24"/>
          <p:cNvGrpSpPr/>
          <p:nvPr/>
        </p:nvGrpSpPr>
        <p:grpSpPr>
          <a:xfrm>
            <a:off x="2928541" y="2321500"/>
            <a:ext cx="2138759" cy="2531959"/>
            <a:chOff x="2928541" y="2321500"/>
            <a:chExt cx="2138759" cy="2531959"/>
          </a:xfrm>
        </p:grpSpPr>
        <p:sp>
          <p:nvSpPr>
            <p:cNvPr id="1181" name="フリーフォーム: 図形 9"/>
            <p:cNvSpPr/>
            <p:nvPr/>
          </p:nvSpPr>
          <p:spPr>
            <a:xfrm>
              <a:off x="3124208" y="3194601"/>
              <a:ext cx="1892467" cy="1658858"/>
            </a:xfrm>
            <a:custGeom>
              <a:avLst/>
              <a:gdLst>
                <a:gd name="connsiteX0" fmla="*/ 0 w 1892467"/>
                <a:gd name="connsiteY0" fmla="*/ 0 h 1658858"/>
                <a:gd name="connsiteX1" fmla="*/ 1892467 w 1892467"/>
                <a:gd name="connsiteY1" fmla="*/ 0 h 1658858"/>
                <a:gd name="connsiteX2" fmla="*/ 1892467 w 1892467"/>
                <a:gd name="connsiteY2" fmla="*/ 1658858 h 1658858"/>
                <a:gd name="connsiteX3" fmla="*/ 0 w 1892467"/>
                <a:gd name="connsiteY3" fmla="*/ 1658858 h 1658858"/>
                <a:gd name="connsiteX4" fmla="*/ 0 w 1892467"/>
                <a:gd name="connsiteY4" fmla="*/ 0 h 165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467" h="1658858">
                  <a:moveTo>
                    <a:pt x="0" y="0"/>
                  </a:moveTo>
                  <a:lnTo>
                    <a:pt x="1892467" y="0"/>
                  </a:lnTo>
                  <a:lnTo>
                    <a:pt x="1892467" y="1658858"/>
                  </a:lnTo>
                  <a:lnTo>
                    <a:pt x="0" y="16588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</a:schemeClr>
            </a:lnRef>
            <a:fillRef idx="0">
              <a:schemeClr val="lt1">
                <a:alpha val="0"/>
              </a:schemeClr>
            </a:fillRef>
            <a:effectRef idx="0">
              <a:schemeClr val="lt1">
                <a:alpha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6200" tIns="76200" rIns="76200" bIns="76200" numCol="1" spcCol="1270" rtlCol="0" anchor="t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ja-JP" altLang="en-US" sz="2000" b="1" kern="1200" noProof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いつでもできる</a:t>
              </a:r>
              <a:endParaRPr lang="en-US" altLang="ja-JP" sz="2000" b="1" kern="1200" noProof="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ja-JP" altLang="en-US" sz="2000" b="1" kern="1200" noProof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リサイクル</a:t>
              </a:r>
            </a:p>
          </p:txBody>
        </p:sp>
        <p:sp>
          <p:nvSpPr>
            <p:cNvPr id="1182" name="L 字 11"/>
            <p:cNvSpPr/>
            <p:nvPr/>
          </p:nvSpPr>
          <p:spPr>
            <a:xfrm rot="5400000">
              <a:off x="3346766" y="2475825"/>
              <a:ext cx="1259756" cy="209620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4"/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183" name="二等辺三角形 13"/>
            <p:cNvSpPr/>
            <p:nvPr/>
          </p:nvSpPr>
          <p:spPr>
            <a:xfrm>
              <a:off x="4671880" y="2321500"/>
              <a:ext cx="357069" cy="357069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5"/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184" name="テキスト ボックス 2"/>
            <p:cNvSpPr txBox="1"/>
            <p:nvPr/>
          </p:nvSpPr>
          <p:spPr>
            <a:xfrm>
              <a:off x="3175000" y="4114800"/>
              <a:ext cx="1892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0070C0"/>
                  </a:solidFill>
                </a:rPr>
                <a:t>エコポスト設置</a:t>
              </a:r>
            </a:p>
          </p:txBody>
        </p:sp>
      </p:grpSp>
      <p:grpSp>
        <p:nvGrpSpPr>
          <p:cNvPr id="1185" name="グループ化 23"/>
          <p:cNvGrpSpPr/>
          <p:nvPr/>
        </p:nvGrpSpPr>
        <p:grpSpPr>
          <a:xfrm>
            <a:off x="611792" y="2894782"/>
            <a:ext cx="2107760" cy="2419510"/>
            <a:chOff x="611792" y="2894782"/>
            <a:chExt cx="2107760" cy="2419510"/>
          </a:xfrm>
        </p:grpSpPr>
        <p:sp>
          <p:nvSpPr>
            <p:cNvPr id="1186" name="L 字 8"/>
            <p:cNvSpPr/>
            <p:nvPr/>
          </p:nvSpPr>
          <p:spPr>
            <a:xfrm rot="5400000">
              <a:off x="1030017" y="3049107"/>
              <a:ext cx="1259756" cy="209620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2"/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187" name="二等辺三角形 10"/>
            <p:cNvSpPr/>
            <p:nvPr/>
          </p:nvSpPr>
          <p:spPr>
            <a:xfrm>
              <a:off x="2355130" y="2894782"/>
              <a:ext cx="357069" cy="357069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3"/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188" name="フリーフォーム: 図形 12"/>
            <p:cNvSpPr/>
            <p:nvPr/>
          </p:nvSpPr>
          <p:spPr>
            <a:xfrm>
              <a:off x="827085" y="3655434"/>
              <a:ext cx="1892467" cy="1658858"/>
            </a:xfrm>
            <a:custGeom>
              <a:avLst/>
              <a:gdLst>
                <a:gd name="connsiteX0" fmla="*/ 0 w 1892467"/>
                <a:gd name="connsiteY0" fmla="*/ 0 h 1658858"/>
                <a:gd name="connsiteX1" fmla="*/ 1892467 w 1892467"/>
                <a:gd name="connsiteY1" fmla="*/ 0 h 1658858"/>
                <a:gd name="connsiteX2" fmla="*/ 1892467 w 1892467"/>
                <a:gd name="connsiteY2" fmla="*/ 1658858 h 1658858"/>
                <a:gd name="connsiteX3" fmla="*/ 0 w 1892467"/>
                <a:gd name="connsiteY3" fmla="*/ 1658858 h 1658858"/>
                <a:gd name="connsiteX4" fmla="*/ 0 w 1892467"/>
                <a:gd name="connsiteY4" fmla="*/ 0 h 165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467" h="1658858">
                  <a:moveTo>
                    <a:pt x="0" y="0"/>
                  </a:moveTo>
                  <a:lnTo>
                    <a:pt x="1892467" y="0"/>
                  </a:lnTo>
                  <a:lnTo>
                    <a:pt x="1892467" y="1658858"/>
                  </a:lnTo>
                  <a:lnTo>
                    <a:pt x="0" y="16588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</a:schemeClr>
            </a:lnRef>
            <a:fillRef idx="0">
              <a:schemeClr val="lt1">
                <a:alpha val="0"/>
              </a:schemeClr>
            </a:fillRef>
            <a:effectRef idx="0">
              <a:schemeClr val="lt1">
                <a:alpha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1440" tIns="91440" rIns="91440" bIns="91440" numCol="1" spcCol="1270" rtlCol="0" anchor="t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ja-JP" altLang="en-US" sz="2400" kern="1200" noProof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環境保全への意識向上</a:t>
              </a:r>
              <a:endParaRPr lang="en-US" altLang="ja-JP" sz="2400" kern="1200" noProof="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1189" name="テキスト ボックス 4"/>
            <p:cNvSpPr txBox="1"/>
            <p:nvPr/>
          </p:nvSpPr>
          <p:spPr>
            <a:xfrm>
              <a:off x="1092200" y="4484132"/>
              <a:ext cx="1511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rgbClr val="FF0000"/>
                  </a:solidFill>
                </a:rPr>
                <a:t>資源回収</a:t>
              </a:r>
            </a:p>
          </p:txBody>
        </p:sp>
      </p:grpSp>
      <p:grpSp>
        <p:nvGrpSpPr>
          <p:cNvPr id="1190" name="グループ化 25"/>
          <p:cNvGrpSpPr/>
          <p:nvPr/>
        </p:nvGrpSpPr>
        <p:grpSpPr>
          <a:xfrm>
            <a:off x="5245291" y="1748218"/>
            <a:ext cx="2755709" cy="2439497"/>
            <a:chOff x="5245291" y="1748218"/>
            <a:chExt cx="2755709" cy="2439497"/>
          </a:xfrm>
        </p:grpSpPr>
        <p:sp>
          <p:nvSpPr>
            <p:cNvPr id="1191" name="L 字 15"/>
            <p:cNvSpPr/>
            <p:nvPr/>
          </p:nvSpPr>
          <p:spPr>
            <a:xfrm rot="5400000">
              <a:off x="5663516" y="1902543"/>
              <a:ext cx="1259756" cy="209620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6"/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</p:sp>
        <p:sp>
          <p:nvSpPr>
            <p:cNvPr id="1192" name="フリーフォーム: 図形 16"/>
            <p:cNvSpPr/>
            <p:nvPr/>
          </p:nvSpPr>
          <p:spPr>
            <a:xfrm>
              <a:off x="5453231" y="2528857"/>
              <a:ext cx="1892467" cy="1658858"/>
            </a:xfrm>
            <a:custGeom>
              <a:avLst/>
              <a:gdLst>
                <a:gd name="connsiteX0" fmla="*/ 0 w 1892467"/>
                <a:gd name="connsiteY0" fmla="*/ 0 h 1658858"/>
                <a:gd name="connsiteX1" fmla="*/ 1892467 w 1892467"/>
                <a:gd name="connsiteY1" fmla="*/ 0 h 1658858"/>
                <a:gd name="connsiteX2" fmla="*/ 1892467 w 1892467"/>
                <a:gd name="connsiteY2" fmla="*/ 1658858 h 1658858"/>
                <a:gd name="connsiteX3" fmla="*/ 0 w 1892467"/>
                <a:gd name="connsiteY3" fmla="*/ 1658858 h 1658858"/>
                <a:gd name="connsiteX4" fmla="*/ 0 w 1892467"/>
                <a:gd name="connsiteY4" fmla="*/ 0 h 165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467" h="1658858">
                  <a:moveTo>
                    <a:pt x="0" y="0"/>
                  </a:moveTo>
                  <a:lnTo>
                    <a:pt x="1892467" y="0"/>
                  </a:lnTo>
                  <a:lnTo>
                    <a:pt x="1892467" y="1658858"/>
                  </a:lnTo>
                  <a:lnTo>
                    <a:pt x="0" y="16588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</a:schemeClr>
            </a:lnRef>
            <a:fillRef idx="0">
              <a:schemeClr val="lt1">
                <a:alpha val="0"/>
              </a:schemeClr>
            </a:fillRef>
            <a:effectRef idx="0">
              <a:schemeClr val="lt1">
                <a:alpha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1440" tIns="91440" rIns="91440" bIns="91440" numCol="1" spcCol="1270" rtlCol="0" anchor="t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ja-JP" altLang="en-US" sz="2400" kern="1200" noProof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リサイクル</a:t>
              </a:r>
              <a:endParaRPr lang="en-US" altLang="ja-JP" sz="2400" kern="1200" noProof="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ja-JP" altLang="en-US" sz="2400" kern="1200" noProof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教育の推進</a:t>
              </a:r>
            </a:p>
          </p:txBody>
        </p:sp>
        <p:sp>
          <p:nvSpPr>
            <p:cNvPr id="1193" name="二等辺三角形 17"/>
            <p:cNvSpPr/>
            <p:nvPr/>
          </p:nvSpPr>
          <p:spPr>
            <a:xfrm>
              <a:off x="6988629" y="1748218"/>
              <a:ext cx="357069" cy="357069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2"/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sp>
        <p:sp>
          <p:nvSpPr>
            <p:cNvPr id="1194" name="テキスト ボックス 5"/>
            <p:cNvSpPr txBox="1"/>
            <p:nvPr/>
          </p:nvSpPr>
          <p:spPr>
            <a:xfrm>
              <a:off x="5511800" y="3553830"/>
              <a:ext cx="248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>
                      <a:lumMod val="50000"/>
                    </a:schemeClr>
                  </a:solidFill>
                </a:rPr>
                <a:t>南小リサイクルの日</a:t>
              </a:r>
            </a:p>
          </p:txBody>
        </p:sp>
      </p:grpSp>
      <p:grpSp>
        <p:nvGrpSpPr>
          <p:cNvPr id="1195" name="グループ化 26"/>
          <p:cNvGrpSpPr/>
          <p:nvPr/>
        </p:nvGrpSpPr>
        <p:grpSpPr>
          <a:xfrm>
            <a:off x="7562040" y="1174936"/>
            <a:ext cx="2420720" cy="2439497"/>
            <a:chOff x="7562040" y="1174936"/>
            <a:chExt cx="2420720" cy="2439497"/>
          </a:xfrm>
        </p:grpSpPr>
        <p:sp>
          <p:nvSpPr>
            <p:cNvPr id="1196" name="L 字 18"/>
            <p:cNvSpPr/>
            <p:nvPr/>
          </p:nvSpPr>
          <p:spPr>
            <a:xfrm rot="5400000">
              <a:off x="7980265" y="1329261"/>
              <a:ext cx="1259756" cy="209620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3"/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  <p:sp>
          <p:nvSpPr>
            <p:cNvPr id="1197" name="フリーフォーム: 図形 19"/>
            <p:cNvSpPr/>
            <p:nvPr/>
          </p:nvSpPr>
          <p:spPr>
            <a:xfrm>
              <a:off x="7769981" y="1955575"/>
              <a:ext cx="1892467" cy="1658858"/>
            </a:xfrm>
            <a:custGeom>
              <a:avLst/>
              <a:gdLst>
                <a:gd name="connsiteX0" fmla="*/ 0 w 1892467"/>
                <a:gd name="connsiteY0" fmla="*/ 0 h 1658858"/>
                <a:gd name="connsiteX1" fmla="*/ 1892467 w 1892467"/>
                <a:gd name="connsiteY1" fmla="*/ 0 h 1658858"/>
                <a:gd name="connsiteX2" fmla="*/ 1892467 w 1892467"/>
                <a:gd name="connsiteY2" fmla="*/ 1658858 h 1658858"/>
                <a:gd name="connsiteX3" fmla="*/ 0 w 1892467"/>
                <a:gd name="connsiteY3" fmla="*/ 1658858 h 1658858"/>
                <a:gd name="connsiteX4" fmla="*/ 0 w 1892467"/>
                <a:gd name="connsiteY4" fmla="*/ 0 h 165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467" h="1658858">
                  <a:moveTo>
                    <a:pt x="0" y="0"/>
                  </a:moveTo>
                  <a:lnTo>
                    <a:pt x="1892467" y="0"/>
                  </a:lnTo>
                  <a:lnTo>
                    <a:pt x="1892467" y="1658858"/>
                  </a:lnTo>
                  <a:lnTo>
                    <a:pt x="0" y="16588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</a:schemeClr>
            </a:lnRef>
            <a:fillRef idx="0">
              <a:schemeClr val="lt1">
                <a:alpha val="0"/>
              </a:schemeClr>
            </a:fillRef>
            <a:effectRef idx="0">
              <a:schemeClr val="lt1">
                <a:alpha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1440" tIns="91440" rIns="91440" bIns="91440" numCol="1" spcCol="1270" rtlCol="0" anchor="t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ja-JP" altLang="en-US" sz="2400" kern="1200" noProof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地域との</a:t>
              </a:r>
              <a:endParaRPr lang="en-US" altLang="ja-JP" sz="2400" kern="1200" noProof="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ja-JP" altLang="en-US" sz="2400" kern="1200" noProof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連携</a:t>
              </a:r>
            </a:p>
          </p:txBody>
        </p:sp>
        <p:sp>
          <p:nvSpPr>
            <p:cNvPr id="1198" name="二等辺三角形 20"/>
            <p:cNvSpPr/>
            <p:nvPr/>
          </p:nvSpPr>
          <p:spPr>
            <a:xfrm>
              <a:off x="9305378" y="1174936"/>
              <a:ext cx="357069" cy="357069"/>
            </a:xfrm>
            <a:prstGeom prst="triangle">
              <a:avLst>
                <a:gd name="adj" fmla="val 100000"/>
              </a:avLst>
            </a:prstGeom>
          </p:spPr>
          <p:style>
            <a:lnRef idx="2">
              <a:schemeClr val="accent4"/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199" name="テキスト ボックス 6"/>
            <p:cNvSpPr txBox="1"/>
            <p:nvPr/>
          </p:nvSpPr>
          <p:spPr>
            <a:xfrm>
              <a:off x="7849160" y="2807664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FFC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イメージ</a:t>
              </a:r>
              <a:endParaRPr kumimoji="1" lang="en-US" altLang="ja-JP" sz="2000" b="1" dirty="0">
                <a:solidFill>
                  <a:srgbClr val="FFC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kumimoji="1" lang="ja-JP" altLang="en-US" sz="2000" b="1" dirty="0">
                  <a:solidFill>
                    <a:srgbClr val="FFC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キャラクター</a:t>
              </a:r>
            </a:p>
          </p:txBody>
        </p:sp>
      </p:grpSp>
      <p:grpSp>
        <p:nvGrpSpPr>
          <p:cNvPr id="1200" name="グループ化 27"/>
          <p:cNvGrpSpPr/>
          <p:nvPr/>
        </p:nvGrpSpPr>
        <p:grpSpPr>
          <a:xfrm>
            <a:off x="9878790" y="1174205"/>
            <a:ext cx="2100407" cy="1866946"/>
            <a:chOff x="9878790" y="1174205"/>
            <a:chExt cx="2100407" cy="1866946"/>
          </a:xfrm>
        </p:grpSpPr>
        <p:sp>
          <p:nvSpPr>
            <p:cNvPr id="1201" name="L 字 21"/>
            <p:cNvSpPr/>
            <p:nvPr/>
          </p:nvSpPr>
          <p:spPr>
            <a:xfrm rot="5400000">
              <a:off x="10297015" y="755980"/>
              <a:ext cx="1259756" cy="2096206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2">
              <a:schemeClr val="accent5"/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sp>
        <p:sp>
          <p:nvSpPr>
            <p:cNvPr id="1202" name="フリーフォーム: 図形 22"/>
            <p:cNvSpPr/>
            <p:nvPr/>
          </p:nvSpPr>
          <p:spPr>
            <a:xfrm>
              <a:off x="10086730" y="1382293"/>
              <a:ext cx="1892467" cy="1658858"/>
            </a:xfrm>
            <a:custGeom>
              <a:avLst/>
              <a:gdLst>
                <a:gd name="connsiteX0" fmla="*/ 0 w 1892467"/>
                <a:gd name="connsiteY0" fmla="*/ 0 h 1658858"/>
                <a:gd name="connsiteX1" fmla="*/ 1892467 w 1892467"/>
                <a:gd name="connsiteY1" fmla="*/ 0 h 1658858"/>
                <a:gd name="connsiteX2" fmla="*/ 1892467 w 1892467"/>
                <a:gd name="connsiteY2" fmla="*/ 1658858 h 1658858"/>
                <a:gd name="connsiteX3" fmla="*/ 0 w 1892467"/>
                <a:gd name="connsiteY3" fmla="*/ 1658858 h 1658858"/>
                <a:gd name="connsiteX4" fmla="*/ 0 w 1892467"/>
                <a:gd name="connsiteY4" fmla="*/ 0 h 165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467" h="1658858">
                  <a:moveTo>
                    <a:pt x="0" y="0"/>
                  </a:moveTo>
                  <a:lnTo>
                    <a:pt x="1892467" y="0"/>
                  </a:lnTo>
                  <a:lnTo>
                    <a:pt x="1892467" y="1658858"/>
                  </a:lnTo>
                  <a:lnTo>
                    <a:pt x="0" y="16588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</a:schemeClr>
            </a:lnRef>
            <a:fillRef idx="0">
              <a:schemeClr val="lt1">
                <a:alpha val="0"/>
              </a:schemeClr>
            </a:fillRef>
            <a:effectRef idx="0">
              <a:schemeClr val="lt1">
                <a:alpha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91440" tIns="91440" rIns="91440" bIns="91440" numCol="1" spcCol="1270" rtlCol="0" anchor="t" anchorCtr="0">
              <a:noAutofit/>
            </a:bodyPr>
            <a:lstStyle/>
            <a:p>
              <a:pPr marL="0" lvl="0" indent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ja-JP" altLang="en-US" sz="2400" kern="1200" noProof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自分たちの活動資金​​へ</a:t>
              </a:r>
            </a:p>
          </p:txBody>
        </p:sp>
        <p:sp>
          <p:nvSpPr>
            <p:cNvPr id="1203" name="テキスト ボックス 7"/>
            <p:cNvSpPr txBox="1"/>
            <p:nvPr/>
          </p:nvSpPr>
          <p:spPr>
            <a:xfrm>
              <a:off x="10319543" y="2367518"/>
              <a:ext cx="13827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accent5">
                      <a:lumMod val="75000"/>
                    </a:schemeClr>
                  </a:solidFill>
                </a:rPr>
                <a:t>活動を継続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タイトル 1"/>
          <p:cNvSpPr>
            <a:spLocks noGrp="1"/>
          </p:cNvSpPr>
          <p:nvPr>
            <p:ph type="title"/>
          </p:nvPr>
        </p:nvSpPr>
        <p:spPr>
          <a:xfrm>
            <a:off x="1104900" y="-127000"/>
            <a:ext cx="10464800" cy="1200416"/>
          </a:xfrm>
        </p:spPr>
        <p:txBody>
          <a:bodyPr rtlCol="0"/>
          <a:lstStyle/>
          <a:p>
            <a:pPr rtl="0"/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  <a:sym typeface="ＭＳ Ｐゴシック" panose="020B0600070205080204" pitchFamily="50" charset="-128"/>
              </a:rPr>
              <a:t>環境保全活動を、児童・家庭、そして地域とともに</a:t>
            </a:r>
          </a:p>
        </p:txBody>
      </p:sp>
      <p:pic>
        <p:nvPicPr>
          <p:cNvPr id="1210" name="図 9" descr="人, 食品, 若い, 女性 が含まれている画像_x000a__x000a_自動的に生成された説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32" y="1409700"/>
            <a:ext cx="4402667" cy="330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11" name="図 11" descr="人, 少年, 若い, 少し が含まれている画像_x000a__x000a_自動的に生成された説明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09700"/>
            <a:ext cx="4402667" cy="330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12" name="タイトル 1"/>
          <p:cNvSpPr txBox="1"/>
          <p:nvPr/>
        </p:nvSpPr>
        <p:spPr>
          <a:xfrm>
            <a:off x="2336800" y="4447776"/>
            <a:ext cx="92329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defRPr>
            </a:lvl1pPr>
          </a:lstStyle>
          <a:p>
            <a:r>
              <a:rPr lang="ja-JP" altLang="en-US" b="1" dirty="0">
                <a:solidFill>
                  <a:schemeClr val="accent2">
                    <a:lumMod val="75000"/>
                  </a:schemeClr>
                </a:solidFill>
                <a:sym typeface="ＭＳ Ｐゴシック" panose="020B0600070205080204" pitchFamily="50" charset="-128"/>
              </a:rPr>
              <a:t>“自ら考え”  そして “楽しく”  実践していきます。</a:t>
            </a:r>
          </a:p>
        </p:txBody>
      </p: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" grpId="0"/>
      <p:bldP spid="1212" grpId="0"/>
    </p:bldLst>
  </p:timing>
</p:sld>
</file>

<file path=ppt/theme/theme1.xml><?xml version="1.0" encoding="utf-8"?>
<a:theme xmlns:a="http://schemas.openxmlformats.org/drawingml/2006/main" name="遊ぶ子供 (16 x 9)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</Words>
  <Application>Microsoft Office PowerPoint</Application>
  <PresentationFormat>ワイド画面</PresentationFormat>
  <Paragraphs>59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Euphemia</vt:lpstr>
      <vt:lpstr>HG創英ﾌﾟﾚｾﾞﾝｽEB</vt:lpstr>
      <vt:lpstr>ＭＳ Ｐゴシック</vt:lpstr>
      <vt:lpstr>メイリオ</vt:lpstr>
      <vt:lpstr>Wingdings</vt:lpstr>
      <vt:lpstr>遊ぶ子供 (16 x 9)</vt:lpstr>
      <vt:lpstr>青森市立浪岡南小学校 保護者と教師の会</vt:lpstr>
      <vt:lpstr>活動内容・・・集団回収</vt:lpstr>
      <vt:lpstr>地域との連携</vt:lpstr>
      <vt:lpstr>令和元年　浪岡南小学校ＰＴＡの 　　　　“ 新たな取り組み ”</vt:lpstr>
      <vt:lpstr>PowerPoint プレゼンテーション</vt:lpstr>
      <vt:lpstr>PowerPoint プレゼンテーション</vt:lpstr>
      <vt:lpstr>PowerPoint プレゼンテーション</vt:lpstr>
      <vt:lpstr>児童が自ら考える奉仕活動</vt:lpstr>
      <vt:lpstr>環境保全活動を、児童・家庭、そして地域とともに</vt:lpstr>
      <vt:lpstr>発表 青森市立浪岡南小学校 保護者と教師の会　会長 佐々木　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青森市立浪岡南小学校 保護者と教師の会</dc:title>
  <dc:creator>雪森 心平</dc:creator>
  <cp:lastModifiedBy>雪森 心平</cp:lastModifiedBy>
  <cp:revision>1</cp:revision>
  <dcterms:modified xsi:type="dcterms:W3CDTF">2019-12-11T06:51:56Z</dcterms:modified>
</cp:coreProperties>
</file>